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2" r:id="rId16"/>
    <p:sldId id="271" r:id="rId17"/>
    <p:sldId id="257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22/11/2014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LOS 10 MANDAMIENTOS DEL NOVIAZGO CRISTIANO</a:t>
            </a:r>
            <a:endParaRPr lang="es-CO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60848"/>
            <a:ext cx="424847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36004" y="5661248"/>
            <a:ext cx="9144000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6600" b="1" dirty="0">
                <a:latin typeface="Palace Script MT" pitchFamily="66" charset="0"/>
              </a:rPr>
              <a:t>Humberto Fierro G.</a:t>
            </a:r>
          </a:p>
        </p:txBody>
      </p:sp>
    </p:spTree>
    <p:extLst>
      <p:ext uri="{BB962C8B-B14F-4D97-AF65-F5344CB8AC3E}">
        <p14:creationId xmlns:p14="http://schemas.microsoft.com/office/powerpoint/2010/main" val="15877627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 smtClean="0"/>
              <a:t>introducción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Se dice que: el noviazgo es la antesala del matrimonio.</a:t>
            </a:r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noviazgo es un estado </a:t>
            </a:r>
            <a:r>
              <a:rPr lang="es-CO" u="sng" dirty="0"/>
              <a:t>transitorio</a:t>
            </a:r>
            <a:r>
              <a:rPr lang="es-CO" dirty="0"/>
              <a:t>. </a:t>
            </a:r>
            <a:r>
              <a:rPr lang="es-CO" dirty="0" smtClean="0"/>
              <a:t>Se trata de un periodo durante el cual dos personas –un hombre y una mujer- mantienen una relación amorosa con el objetivo de avanzar en el conocimiento mutuo: si el noviazgo resulta satisfactorio para ambos, la pareja terminará </a:t>
            </a:r>
            <a:r>
              <a:rPr lang="es-CO" u="sng" dirty="0" smtClean="0"/>
              <a:t>casándose</a:t>
            </a:r>
            <a:r>
              <a:rPr lang="es-CO" dirty="0" smtClean="0"/>
              <a:t>. En </a:t>
            </a:r>
            <a:r>
              <a:rPr lang="es-CO" dirty="0"/>
              <a:t>el caso contrario, ambas personas se separarán y cada una seguirá su camino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/>
              <a:t>Además de todo lo expuesto es importante que resaltemos que los noviazgos han ido cambiando a lo largo de la historia, fundamentalmente a la hora de iniciarse. Así, ahora, el comienzo de una relación de este tipo, por regla general, se produce como consecuencia de la voluntad y el deseo de los </a:t>
            </a:r>
            <a:r>
              <a:rPr lang="es-CO" u="sng" dirty="0"/>
              <a:t>dos</a:t>
            </a:r>
            <a:r>
              <a:rPr lang="es-CO" dirty="0"/>
              <a:t> miembros. Pero tiempo atrás, era necesario que el hombre acudiera a casa de ella para pedirle permiso al padre de la misma</a:t>
            </a:r>
            <a:r>
              <a:rPr lang="es-CO" dirty="0" smtClean="0"/>
              <a:t>. Ese fue mi caso. </a:t>
            </a:r>
          </a:p>
          <a:p>
            <a:pPr marL="0" indent="0">
              <a:buNone/>
            </a:pPr>
            <a:r>
              <a:rPr lang="es-CO" dirty="0" smtClean="0"/>
              <a:t>Y más atrás, era el padre el que escogía la novia pare el </a:t>
            </a:r>
            <a:r>
              <a:rPr lang="es-CO" dirty="0" smtClean="0"/>
              <a:t>hijo</a:t>
            </a:r>
            <a:r>
              <a:rPr lang="es-CO" dirty="0" smtClean="0"/>
              <a:t>, aún a </a:t>
            </a:r>
            <a:r>
              <a:rPr lang="es-CO" smtClean="0"/>
              <a:t>los cuarenta años </a:t>
            </a:r>
            <a:r>
              <a:rPr lang="es-CO" smtClean="0">
                <a:solidFill>
                  <a:srgbClr val="FF0000"/>
                </a:solidFill>
              </a:rPr>
              <a:t>(Gen.24:1-6; 25:20).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425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b="1" dirty="0"/>
              <a:t>1. Amarás a Dios más que a tu pareja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330824" cy="37730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 Los </a:t>
            </a:r>
            <a:r>
              <a:rPr lang="es-CO" dirty="0"/>
              <a:t>creyentes que se encuentran en una relación de noviazgo, deben asegurarse que conservan su primer amor por Dios y que lo mejor de su tiempo y de su devoción será dedicados a El. </a:t>
            </a:r>
            <a:r>
              <a:rPr lang="es-CO" dirty="0" smtClean="0"/>
              <a:t>El segundo para su cónyuge, y tu el tercero.</a:t>
            </a:r>
            <a:endParaRPr lang="es-CO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410445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733256"/>
            <a:ext cx="6984776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 smtClean="0">
                <a:solidFill>
                  <a:srgbClr val="FF0000"/>
                </a:solidFill>
              </a:rPr>
              <a:t>OJO, CUÍDATE DE NO HACER DE TU PAREJA UN ÍDOLO: Lea  (Éxodo 20:3-5, Gén.3:17-19)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091379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589954"/>
            <a:ext cx="4978896" cy="492727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Para que esto sea posible debes tener en cuenta:</a:t>
            </a:r>
          </a:p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2Cor.6:14 </a:t>
            </a:r>
          </a:p>
          <a:p>
            <a:pPr marL="0" indent="0" algn="ctr">
              <a:buNone/>
            </a:pPr>
            <a:endParaRPr lang="es-CO" sz="3600" dirty="0" smtClean="0"/>
          </a:p>
          <a:p>
            <a:pPr marL="0" indent="0" algn="ctr">
              <a:buNone/>
            </a:pP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«</a:t>
            </a:r>
            <a:r>
              <a:rPr lang="es-CO" sz="3600" b="1" dirty="0" smtClean="0">
                <a:latin typeface="Agency FB" pitchFamily="34" charset="0"/>
              </a:rPr>
              <a:t>No </a:t>
            </a:r>
            <a:r>
              <a:rPr lang="es-CO" sz="3600" b="1" dirty="0">
                <a:latin typeface="Agency FB" pitchFamily="34" charset="0"/>
              </a:rPr>
              <a:t>os unáis en yugo desigual con los </a:t>
            </a:r>
            <a:r>
              <a:rPr lang="es-CO" sz="3600" b="1" dirty="0" smtClean="0">
                <a:latin typeface="Agency FB" pitchFamily="34" charset="0"/>
              </a:rPr>
              <a:t>incrédulos</a:t>
            </a:r>
            <a:r>
              <a:rPr lang="es-CO" sz="3600" dirty="0" smtClean="0"/>
              <a:t>»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960" y="3212977"/>
            <a:ext cx="298169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8680"/>
            <a:ext cx="343316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1" y="6093296"/>
            <a:ext cx="86897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000" b="1" dirty="0" smtClean="0">
                <a:solidFill>
                  <a:srgbClr val="FF0000"/>
                </a:solidFill>
              </a:rPr>
              <a:t>TU NOVÍA/O, DEBE TENER EL MISMO PROPÓSITO, DE LO CONTRARIO TE SUCEDERÁ LO DE LA IMAGEN. 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5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/>
              <a:t/>
            </a:r>
            <a:br>
              <a:rPr lang="es-CO" dirty="0"/>
            </a:br>
            <a:r>
              <a:rPr lang="es-CO" b="1" dirty="0"/>
              <a:t>2</a:t>
            </a:r>
            <a:r>
              <a:rPr lang="es-CO" b="1" dirty="0" smtClean="0"/>
              <a:t>. </a:t>
            </a:r>
            <a:r>
              <a:rPr lang="es-CO" b="1" dirty="0"/>
              <a:t>La meta del noviazgo es el matrimonio</a:t>
            </a:r>
            <a:br>
              <a:rPr lang="es-CO" b="1" dirty="0"/>
            </a:br>
            <a:r>
              <a:rPr lang="es-CO" b="1" dirty="0"/>
              <a:t> </a:t>
            </a:r>
            <a:br>
              <a:rPr lang="es-CO" b="1" dirty="0"/>
            </a:b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305293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sz="2800" dirty="0" smtClean="0"/>
              <a:t>Toda </a:t>
            </a:r>
            <a:r>
              <a:rPr lang="es-CO" sz="2800" dirty="0"/>
              <a:t>relación de noviazgo tiene un como único y final objetivo el santo matrimonio. Cuando una pareja decide empezar esta relación, es porque ambos han entendido que están comprometidos para pasar juntos el resto de sus vidas. </a:t>
            </a:r>
            <a:endParaRPr lang="es-CO" sz="28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12776"/>
            <a:ext cx="2687166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373216"/>
            <a:ext cx="7632848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Por eso, no se debe empezar un noviazgo, </a:t>
            </a:r>
            <a:r>
              <a:rPr lang="es-CO" sz="2400" u="sng" dirty="0"/>
              <a:t>si antes no hubo un tiempo prudente de conocimiento mutuo</a:t>
            </a:r>
            <a:r>
              <a:rPr lang="es-CO" sz="2400" dirty="0"/>
              <a:t>, a través de una amistad cercana.</a:t>
            </a:r>
          </a:p>
        </p:txBody>
      </p:sp>
    </p:spTree>
    <p:extLst>
      <p:ext uri="{BB962C8B-B14F-4D97-AF65-F5344CB8AC3E}">
        <p14:creationId xmlns:p14="http://schemas.microsoft.com/office/powerpoint/2010/main" val="179705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1080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b="1" dirty="0" smtClean="0"/>
              <a:t>De acuerdo al punto dos, en la vida del ser humano se dan pres pasos.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424936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98998" y="5230344"/>
            <a:ext cx="3822968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 smtClean="0"/>
              <a:t>Dentro  de todo el </a:t>
            </a:r>
            <a:r>
              <a:rPr lang="es-CO" sz="2400" dirty="0"/>
              <a:t>grupo de amistades, se </a:t>
            </a:r>
            <a:r>
              <a:rPr lang="es-CO" sz="2400" dirty="0" smtClean="0"/>
              <a:t>desoje </a:t>
            </a:r>
            <a:r>
              <a:rPr lang="es-CO" sz="2400" dirty="0"/>
              <a:t>el amigo especial, novio/a.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749" y="2777148"/>
            <a:ext cx="1944216" cy="165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8" y="4576444"/>
            <a:ext cx="2197600" cy="2092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49638" y="3266839"/>
            <a:ext cx="3384376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Este </a:t>
            </a:r>
            <a:r>
              <a:rPr lang="es-CO" dirty="0"/>
              <a:t>periodo </a:t>
            </a:r>
            <a:r>
              <a:rPr lang="es-CO" dirty="0" smtClean="0"/>
              <a:t>es durante </a:t>
            </a:r>
            <a:r>
              <a:rPr lang="es-CO" dirty="0"/>
              <a:t>el cual dos personas –un hombre y una mujer- mantienen una relación amorosa con el objetivo de avanzar en el conocimiento </a:t>
            </a:r>
            <a:r>
              <a:rPr lang="es-CO" dirty="0" smtClean="0"/>
              <a:t>mutuo.</a:t>
            </a:r>
            <a:endParaRPr lang="es-CO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604" y="1340768"/>
            <a:ext cx="157487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083018" y="1373076"/>
            <a:ext cx="2709990" cy="17851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dirty="0"/>
              <a:t>Finalmente el noviazgo culmina en el matrimonio, hasta que la muerte los </a:t>
            </a:r>
            <a:r>
              <a:rPr lang="es-CO" dirty="0" smtClean="0"/>
              <a:t>separe.</a:t>
            </a:r>
            <a:r>
              <a:rPr lang="es-CO" sz="2000" b="1" u="sng" dirty="0" smtClean="0"/>
              <a:t>Rom.7:1,2</a:t>
            </a:r>
            <a:r>
              <a:rPr lang="es-CO" dirty="0" smtClean="0"/>
              <a:t>. Este es el clímax del amor, Para ser felices.</a:t>
            </a:r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1547664" y="4576444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600" b="1" dirty="0"/>
              <a:t>1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411760" y="3282228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600" b="1" dirty="0"/>
              <a:t>2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885619" y="1603908"/>
            <a:ext cx="5566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dirty="0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5695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5400" b="1" dirty="0"/>
              <a:t>3</a:t>
            </a:r>
            <a:r>
              <a:rPr lang="es-CO" sz="5400" b="1" dirty="0" smtClean="0"/>
              <a:t>. Conservar la pureza sexual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28369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biblia dice que el creyente debe huir de la fornicación </a:t>
            </a:r>
            <a:r>
              <a:rPr lang="es-CO" dirty="0">
                <a:solidFill>
                  <a:srgbClr val="FF0000"/>
                </a:solidFill>
              </a:rPr>
              <a:t>(1 Corintios 6:18)</a:t>
            </a:r>
            <a:r>
              <a:rPr lang="es-CO" dirty="0"/>
              <a:t>. Los novios cristianos deben mantenerse alejados del pecado.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311085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4797152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3200" dirty="0"/>
              <a:t>Las relaciones sexuales antes del matrimonio son un pecado que traerá consecuencias negativas a la pareja.</a:t>
            </a:r>
          </a:p>
        </p:txBody>
      </p:sp>
    </p:spTree>
    <p:extLst>
      <p:ext uri="{BB962C8B-B14F-4D97-AF65-F5344CB8AC3E}">
        <p14:creationId xmlns:p14="http://schemas.microsoft.com/office/powerpoint/2010/main" val="17013327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620688"/>
            <a:ext cx="5112568" cy="47525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Los novios que desean agradar a Dios, deben evitar ciertas cosas como son:</a:t>
            </a:r>
          </a:p>
          <a:p>
            <a:pPr marL="514350" indent="-514350">
              <a:buAutoNum type="arabicPeriod"/>
            </a:pPr>
            <a:r>
              <a:rPr lang="es-CO" dirty="0" smtClean="0">
                <a:solidFill>
                  <a:srgbClr val="FF0000"/>
                </a:solidFill>
              </a:rPr>
              <a:t>No pasar mucho tiempo solos.</a:t>
            </a:r>
          </a:p>
          <a:p>
            <a:pPr marL="514350" indent="-514350">
              <a:buAutoNum type="arabicPeriod"/>
            </a:pPr>
            <a:r>
              <a:rPr lang="es-CO" dirty="0" smtClean="0">
                <a:solidFill>
                  <a:srgbClr val="7030A0"/>
                </a:solidFill>
              </a:rPr>
              <a:t>Deben evitar ciertas caricias.</a:t>
            </a:r>
          </a:p>
          <a:p>
            <a:pPr marL="514350" indent="-514350">
              <a:buAutoNum type="arabicPeriod"/>
            </a:pPr>
            <a:r>
              <a:rPr lang="es-CO" dirty="0" smtClean="0">
                <a:solidFill>
                  <a:srgbClr val="0070C0"/>
                </a:solidFill>
              </a:rPr>
              <a:t>Deben recordar algo que le escuche decir a un pastor, todo lo que se hace arriba, se siente abajo. </a:t>
            </a:r>
            <a:endParaRPr lang="es-CO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284757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56" y="3284984"/>
            <a:ext cx="280987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37321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Las relaciones sexuales Dios las </a:t>
            </a:r>
            <a:r>
              <a:rPr lang="es-CO" sz="2800" dirty="0" smtClean="0"/>
              <a:t>reservó </a:t>
            </a:r>
            <a:r>
              <a:rPr lang="es-CO" sz="2800" dirty="0"/>
              <a:t>para después del </a:t>
            </a:r>
            <a:r>
              <a:rPr lang="es-CO" sz="2800" dirty="0" smtClean="0"/>
              <a:t>matrimonio </a:t>
            </a:r>
            <a:r>
              <a:rPr lang="es-CO" sz="2800" dirty="0" smtClean="0">
                <a:solidFill>
                  <a:srgbClr val="FF0000"/>
                </a:solidFill>
              </a:rPr>
              <a:t>(Gén.1:28). </a:t>
            </a:r>
            <a:r>
              <a:rPr lang="es-CO" sz="2800" dirty="0" smtClean="0"/>
              <a:t>Señorita, mira a tu alrededor, novias que le creyeron a sus novios, y después no les cumplieron. 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59320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b="1" dirty="0"/>
              <a:t>4</a:t>
            </a:r>
            <a:r>
              <a:rPr lang="es-CO" b="1" dirty="0" smtClean="0"/>
              <a:t>. Deben cuidar las avenidas del alma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Con </a:t>
            </a:r>
            <a:r>
              <a:rPr lang="es-CO" dirty="0"/>
              <a:t>el fin de no exponerse a una situación pecaminosa, los novios </a:t>
            </a:r>
            <a:r>
              <a:rPr lang="es-CO" dirty="0" smtClean="0"/>
              <a:t>deben cultivar su relación con Dios. </a:t>
            </a:r>
          </a:p>
          <a:p>
            <a:pPr marL="0" indent="0">
              <a:buNone/>
            </a:pPr>
            <a:r>
              <a:rPr lang="es-CO" dirty="0" smtClean="0"/>
              <a:t>Para </a:t>
            </a:r>
            <a:r>
              <a:rPr lang="es-CO" dirty="0"/>
              <a:t>este efecto, es mejor estar siempre acompañados de amigos o familiares o de una persona que pueda servir de chaperón.</a:t>
            </a:r>
          </a:p>
          <a:p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4824"/>
            <a:ext cx="3403079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38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De acuerdo al punto 4: He aquí cinco Consejos </a:t>
            </a:r>
            <a:r>
              <a:rPr lang="es-CO" b="1" dirty="0"/>
              <a:t>para la pureza del corazón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987008" cy="276490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CO" dirty="0" smtClean="0"/>
              <a:t>1</a:t>
            </a:r>
            <a:r>
              <a:rPr lang="es-CO" dirty="0"/>
              <a:t>. </a:t>
            </a:r>
            <a:r>
              <a:rPr lang="es-CO" u="sng" dirty="0">
                <a:solidFill>
                  <a:srgbClr val="7030A0"/>
                </a:solidFill>
              </a:rPr>
              <a:t>Evita las malas compañías y las malas conversaciones. </a:t>
            </a:r>
            <a:r>
              <a:rPr lang="es-CO" dirty="0">
                <a:solidFill>
                  <a:srgbClr val="7030A0"/>
                </a:solidFill>
              </a:rPr>
              <a:t>"Las malas conversaciones corrompen las buenas costumbres"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(1 Corintios 15:33).</a:t>
            </a:r>
          </a:p>
          <a:p>
            <a:pPr marL="0" indent="0">
              <a:buNone/>
            </a:pPr>
            <a:r>
              <a:rPr lang="es-CO" dirty="0" smtClean="0"/>
              <a:t>2</a:t>
            </a:r>
            <a:r>
              <a:rPr lang="es-CO" dirty="0"/>
              <a:t>. </a:t>
            </a:r>
            <a:r>
              <a:rPr lang="es-CO" u="sng" dirty="0">
                <a:solidFill>
                  <a:srgbClr val="0070C0"/>
                </a:solidFill>
              </a:rPr>
              <a:t>Controla tus ojos</a:t>
            </a:r>
            <a:r>
              <a:rPr lang="es-CO" dirty="0">
                <a:solidFill>
                  <a:srgbClr val="0070C0"/>
                </a:solidFill>
              </a:rPr>
              <a:t>. No te detengas en imágenes que enciendan la imaginación inmoral. Procura ver y leer lo que sea edificante.</a:t>
            </a:r>
          </a:p>
          <a:p>
            <a:pPr marL="0" indent="0">
              <a:buNone/>
            </a:pPr>
            <a:r>
              <a:rPr lang="es-CO" dirty="0" smtClean="0"/>
              <a:t>3</a:t>
            </a:r>
            <a:r>
              <a:rPr lang="es-CO" dirty="0"/>
              <a:t>. </a:t>
            </a:r>
            <a:r>
              <a:rPr lang="es-CO" u="sng" dirty="0">
                <a:solidFill>
                  <a:srgbClr val="C00000"/>
                </a:solidFill>
              </a:rPr>
              <a:t>Guarda tu lugar</a:t>
            </a:r>
            <a:r>
              <a:rPr lang="es-CO" dirty="0">
                <a:solidFill>
                  <a:srgbClr val="C00000"/>
                </a:solidFill>
              </a:rPr>
              <a:t>. Trata a tus amigos y amigas sin provocar la tentación </a:t>
            </a:r>
            <a:r>
              <a:rPr lang="es-CO" dirty="0" smtClean="0">
                <a:solidFill>
                  <a:srgbClr val="C00000"/>
                </a:solidFill>
              </a:rPr>
              <a:t>sensual (que provoca excitación sexual), El </a:t>
            </a:r>
            <a:r>
              <a:rPr lang="es-CO" dirty="0">
                <a:solidFill>
                  <a:srgbClr val="C00000"/>
                </a:solidFill>
              </a:rPr>
              <a:t>autocontrol y el buen gusto en tus maneras siempre te darán buen resultado</a:t>
            </a:r>
            <a:r>
              <a:rPr lang="es-CO" dirty="0" smtClean="0">
                <a:solidFill>
                  <a:srgbClr val="C00000"/>
                </a:solidFill>
              </a:rPr>
              <a:t>.</a:t>
            </a:r>
            <a:endParaRPr lang="es-CO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556792"/>
            <a:ext cx="2498973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4365104"/>
            <a:ext cx="843904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/>
              <a:t>4. </a:t>
            </a:r>
            <a:r>
              <a:rPr lang="es-CO" sz="2000" u="sng" dirty="0">
                <a:solidFill>
                  <a:srgbClr val="002060"/>
                </a:solidFill>
              </a:rPr>
              <a:t>¿Te acuerdas del rey David? </a:t>
            </a:r>
            <a:r>
              <a:rPr lang="es-CO" sz="2000" dirty="0">
                <a:solidFill>
                  <a:srgbClr val="002060"/>
                </a:solidFill>
              </a:rPr>
              <a:t>No supo manejar ese momento de ocio que pasó en la terraza de su palacio. Y a partir de allí arruinó su vida. En tus momentos de ocio y descanso, orienta tus pensamientos hacia lo sano y constructivo, evitando lo bajo y degradante.</a:t>
            </a:r>
          </a:p>
          <a:p>
            <a:r>
              <a:rPr lang="es-CO" sz="2000" dirty="0"/>
              <a:t>5</a:t>
            </a:r>
            <a:r>
              <a:rPr lang="es-CO" sz="2000" u="sng" dirty="0"/>
              <a:t>. </a:t>
            </a:r>
            <a:r>
              <a:rPr lang="es-CO" sz="2000" u="sng" dirty="0">
                <a:solidFill>
                  <a:srgbClr val="00B050"/>
                </a:solidFill>
              </a:rPr>
              <a:t>Pídele a Dios que maneje tu mente, que sea el Señor de tu vi</a:t>
            </a:r>
            <a:r>
              <a:rPr lang="es-CO" sz="2000" dirty="0">
                <a:solidFill>
                  <a:srgbClr val="00B050"/>
                </a:solidFill>
              </a:rPr>
              <a:t>da. Busca su ayuda divina toda vez que la necesites. Alimenta tu alma con las palabras de la Sagrada Escritura.</a:t>
            </a:r>
          </a:p>
        </p:txBody>
      </p:sp>
    </p:spTree>
    <p:extLst>
      <p:ext uri="{BB962C8B-B14F-4D97-AF65-F5344CB8AC3E}">
        <p14:creationId xmlns:p14="http://schemas.microsoft.com/office/powerpoint/2010/main" val="39260739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sz="6000" b="1" dirty="0" smtClean="0"/>
              <a:t>5. </a:t>
            </a:r>
            <a:r>
              <a:rPr lang="es-CO" sz="6000" b="1" dirty="0"/>
              <a:t>Muestre respeto mutuo</a:t>
            </a:r>
            <a:br>
              <a:rPr lang="es-CO" sz="6000" b="1" dirty="0"/>
            </a:br>
            <a:endParaRPr lang="es-CO" sz="6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556793"/>
            <a:ext cx="8147248" cy="13681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respeto, junto al amor, constituyen la base donde se fundamenta toda relación matrimonial. </a:t>
            </a:r>
            <a:r>
              <a:rPr lang="es-CO" dirty="0" smtClean="0"/>
              <a:t>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2996952"/>
            <a:ext cx="54726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dirty="0">
                <a:solidFill>
                  <a:srgbClr val="FF0000"/>
                </a:solidFill>
              </a:rPr>
              <a:t>Por eso, el noviazgo esta supuesto a ser una etapa de armonía e ilusión y cuando se cruzan las líneas del irrespeto, entonces la pareja está sentando las bases para un </a:t>
            </a:r>
            <a:r>
              <a:rPr lang="es-CO" sz="2800" dirty="0" smtClean="0">
                <a:solidFill>
                  <a:srgbClr val="FF0000"/>
                </a:solidFill>
              </a:rPr>
              <a:t>fracaso.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96952"/>
            <a:ext cx="302895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11560" y="5589240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Donde no existe el respeto, no puede haber una relación saludable, ni </a:t>
            </a:r>
            <a:r>
              <a:rPr lang="es-CO" sz="3200" dirty="0" smtClean="0"/>
              <a:t>duradera.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219554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4800" b="1" dirty="0"/>
              <a:t>6</a:t>
            </a:r>
            <a:r>
              <a:rPr lang="es-CO" sz="4800" b="1" dirty="0" smtClean="0"/>
              <a:t>. </a:t>
            </a:r>
            <a:r>
              <a:rPr lang="es-CO" sz="4800" b="1" dirty="0"/>
              <a:t>Hablar de los temas sensibles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906888" cy="24768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Como </a:t>
            </a:r>
            <a:r>
              <a:rPr lang="es-CO" dirty="0"/>
              <a:t>toda relación, los temas sensibles (si los hay) deben hablarse con apertura, transparencia y respeto.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771800" y="4293096"/>
            <a:ext cx="6372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dirty="0"/>
              <a:t>Cuando se evita tocar los temas “incómodos” entonces, es muy peligroso de cara al </a:t>
            </a:r>
            <a:r>
              <a:rPr lang="es-CO" sz="2800" dirty="0" smtClean="0"/>
              <a:t>futuro porqué tarde </a:t>
            </a:r>
            <a:r>
              <a:rPr lang="es-CO" sz="2800" dirty="0"/>
              <a:t>o temprano lo que no se resuelve conversando, será motivo de discusión y de crisis.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44824"/>
            <a:ext cx="231457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93096"/>
            <a:ext cx="259228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795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6600" b="1" dirty="0"/>
              <a:t>7</a:t>
            </a:r>
            <a:r>
              <a:rPr lang="es-CO" sz="6600" b="1" dirty="0" smtClean="0"/>
              <a:t>. </a:t>
            </a:r>
            <a:r>
              <a:rPr lang="es-CO" sz="6600" b="1" dirty="0"/>
              <a:t>Ahorren dinero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906888" cy="25488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Como </a:t>
            </a:r>
            <a:r>
              <a:rPr lang="es-CO" dirty="0"/>
              <a:t>parte de la preparación para una eventual boda y para la formación de una futura familia, es importante ahorrar dinero. En este sentido si ambos están trabajando, deben ponerse de acuerdo en cuanto a las cuentas, gastos y los ahorros.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4365104"/>
            <a:ext cx="3977680" cy="248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396" y="1700809"/>
            <a:ext cx="3086100" cy="1715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464496" y="460737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Para mejores resultados en cuanto a las finanzas, </a:t>
            </a:r>
            <a:r>
              <a:rPr lang="es-CO" sz="2800" u="sng" dirty="0"/>
              <a:t>ambos </a:t>
            </a:r>
            <a:r>
              <a:rPr lang="es-CO" sz="2800" dirty="0"/>
              <a:t>deben estar comprometidos para llevarlo a cabo.</a:t>
            </a:r>
          </a:p>
        </p:txBody>
      </p:sp>
    </p:spTree>
    <p:extLst>
      <p:ext uri="{BB962C8B-B14F-4D97-AF65-F5344CB8AC3E}">
        <p14:creationId xmlns:p14="http://schemas.microsoft.com/office/powerpoint/2010/main" val="372907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8</a:t>
            </a:r>
            <a:br>
              <a:rPr lang="es-CO" dirty="0" smtClean="0"/>
            </a:br>
            <a:r>
              <a:rPr lang="es-CO" sz="6700" b="1" dirty="0" smtClean="0"/>
              <a:t>8. </a:t>
            </a:r>
            <a:r>
              <a:rPr lang="es-CO" sz="6700" b="1" dirty="0"/>
              <a:t>Busquen un mentor</a:t>
            </a:r>
            <a:br>
              <a:rPr lang="es-CO" sz="6700" b="1" dirty="0"/>
            </a:br>
            <a:r>
              <a:rPr lang="es-CO" dirty="0"/>
              <a:t>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122912" cy="29809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Como </a:t>
            </a:r>
            <a:r>
              <a:rPr lang="es-CO" dirty="0"/>
              <a:t>parte de la preparación para el matrimonio, es de vital importancia que los novios puedan tener una persona (o una pareja casada) que pueda servir de mentores y a quienes se les pueda rendir cuentas.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1560" y="5301208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Estas personas deben ser cristianos maduros y de buen testimonio para guiar a la futura pareja durante el noviazgo y el matrimonio.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2695575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0306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3968" y="1052736"/>
            <a:ext cx="4402832" cy="2652117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es-CO" dirty="0">
                <a:solidFill>
                  <a:srgbClr val="FF0000"/>
                </a:solidFill>
              </a:rPr>
              <a:t>Para que la tarea de los mentores sea efectiva, se debe procurar la mayor sinceridad y transparencia departe de los novios.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3744416" cy="258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4509120"/>
            <a:ext cx="62646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Asimismo, se recomienda charlas prematrimoniales para que la futura pareja pueda tener una perspectiva más amplia y objetiva, de la decisión que han tomado.</a:t>
            </a:r>
          </a:p>
          <a:p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50856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4800" b="1" dirty="0"/>
              <a:t>9</a:t>
            </a:r>
            <a:r>
              <a:rPr lang="es-CO" sz="4800" b="1" dirty="0" smtClean="0"/>
              <a:t>. Conocer </a:t>
            </a:r>
            <a:r>
              <a:rPr lang="es-CO" sz="4800" b="1" dirty="0"/>
              <a:t>la familia de tu pareja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546848" cy="24768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Entendiendo </a:t>
            </a:r>
            <a:r>
              <a:rPr lang="es-CO" dirty="0"/>
              <a:t>que todas las familias son diferentes, </a:t>
            </a:r>
            <a:r>
              <a:rPr lang="es-CO" dirty="0">
                <a:solidFill>
                  <a:srgbClr val="FF0000"/>
                </a:solidFill>
              </a:rPr>
              <a:t>es importante procurar conocer a la familia de la pareja. Sobre todo a los padres, hermanos o la persona que representa su autoridad 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3441" y="4653136"/>
            <a:ext cx="84161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Aunque en algunos casos esta figura de autoridad puede ser un hermano mayor, los abuelos o los tíos. Sea cual fuere, es saludable poder tener un conocimiento cercano de los familiares, pues cuando una pareja se casa, establece una relación con la nueva familia. </a:t>
            </a:r>
          </a:p>
          <a:p>
            <a:pPr algn="ctr"/>
            <a:endParaRPr lang="es-CO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1700808"/>
            <a:ext cx="3137480" cy="2207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94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5400" b="1" dirty="0" smtClean="0"/>
              <a:t>10. </a:t>
            </a:r>
            <a:r>
              <a:rPr lang="es-CO" sz="5400" b="1" dirty="0"/>
              <a:t>Tener expectativas claras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4048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800" dirty="0" smtClean="0"/>
              <a:t>Expectativas </a:t>
            </a:r>
            <a:r>
              <a:rPr lang="es-CO" sz="2800" dirty="0"/>
              <a:t>claras nos evitan malos entendidos y decepciones. Por eso como parte del noviazgo, es necesario hablar de las expectativas que tienen el uno del otro. Así, ambos pueden saber que esperar y que no esperar cuando lleguen al matrimonio</a:t>
            </a:r>
            <a:r>
              <a:rPr lang="es-CO" sz="2800" dirty="0" smtClean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16" y="4144104"/>
            <a:ext cx="2409825" cy="245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4149080"/>
            <a:ext cx="60486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rgbClr val="FF0000"/>
                </a:solidFill>
              </a:rPr>
              <a:t>En este sentido es muy importante, aclarar cuales son las expectativas en cuanto al dinero, los hijos que quieren tener, la frecuencia para visitar a la familia, etc. A partir de allí se pueden establecer acuerdos y así se evitarán un sin número de conflictos y desilusiones.</a:t>
            </a:r>
          </a:p>
        </p:txBody>
      </p:sp>
    </p:spTree>
    <p:extLst>
      <p:ext uri="{BB962C8B-B14F-4D97-AF65-F5344CB8AC3E}">
        <p14:creationId xmlns:p14="http://schemas.microsoft.com/office/powerpoint/2010/main" val="15877161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sz="5400" b="1" dirty="0" smtClean="0"/>
              <a:t>Conclusión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698976" cy="1612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Para que el matrimonio tenga éxito es indispensable que hagas de Jesús, el centro del hogar. </a:t>
            </a:r>
            <a:endParaRPr lang="es-CO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3168352" cy="2664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63055"/>
            <a:ext cx="183832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891492" y="4454531"/>
            <a:ext cx="52525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Para ello es primordial que los novios, y después como esposos oren juntos, estudien juntos, es decir, que Jesús sea el consejero constante, y </a:t>
            </a:r>
            <a:r>
              <a:rPr lang="es-CO" sz="2400" dirty="0" smtClean="0"/>
              <a:t>así, </a:t>
            </a:r>
            <a:r>
              <a:rPr lang="es-CO" sz="2400" dirty="0"/>
              <a:t>tu matrimonio marchara diariamente hacia la Canaán celestial. </a:t>
            </a:r>
          </a:p>
        </p:txBody>
      </p:sp>
    </p:spTree>
    <p:extLst>
      <p:ext uri="{BB962C8B-B14F-4D97-AF65-F5344CB8AC3E}">
        <p14:creationId xmlns:p14="http://schemas.microsoft.com/office/powerpoint/2010/main" val="296677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27784" y="332657"/>
            <a:ext cx="3600400" cy="36004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Y cuando se termine tu caminar en esta tierra, y tengas que presentarte delante del Señor, y morar con Él por la eternidad podrás decir: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04" y="548680"/>
            <a:ext cx="252709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704" y="548680"/>
            <a:ext cx="284984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51720" y="4653136"/>
            <a:ext cx="4572000" cy="184665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3200" dirty="0"/>
              <a:t>«He aquí, yo y los hijos que me dio Jehová</a:t>
            </a:r>
            <a:r>
              <a:rPr lang="es-CO" sz="3200" dirty="0" smtClean="0"/>
              <a:t>»</a:t>
            </a:r>
          </a:p>
          <a:p>
            <a:pPr algn="ctr"/>
            <a:r>
              <a:rPr lang="es-CO" sz="3200" u="sng" dirty="0" smtClean="0">
                <a:solidFill>
                  <a:srgbClr val="FF0000"/>
                </a:solidFill>
              </a:rPr>
              <a:t>Isaías </a:t>
            </a:r>
            <a:r>
              <a:rPr lang="es-CO" sz="3200" u="sng" dirty="0">
                <a:solidFill>
                  <a:srgbClr val="FF0000"/>
                </a:solidFill>
              </a:rPr>
              <a:t>8.18.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412522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1475</Words>
  <Application>Microsoft Office PowerPoint</Application>
  <PresentationFormat>Presentación en pantalla (4:3)</PresentationFormat>
  <Paragraphs>71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LOS 10 MANDAMIENTOS DEL NOVIAZGO CRISTIANO</vt:lpstr>
      <vt:lpstr>introducción</vt:lpstr>
      <vt:lpstr>1. Amarás a Dios más que a tu pareja</vt:lpstr>
      <vt:lpstr>Presentación de PowerPoint</vt:lpstr>
      <vt:lpstr>  2. La meta del noviazgo es el matrimonio   </vt:lpstr>
      <vt:lpstr>Presentación de PowerPoint</vt:lpstr>
      <vt:lpstr>3. Conservar la pureza sexual</vt:lpstr>
      <vt:lpstr>Presentación de PowerPoint</vt:lpstr>
      <vt:lpstr>4. Deben cuidar las avenidas del alma</vt:lpstr>
      <vt:lpstr>De acuerdo al punto 4: He aquí cinco Consejos para la pureza del corazón </vt:lpstr>
      <vt:lpstr> 5. Muestre respeto mutuo </vt:lpstr>
      <vt:lpstr>6. Hablar de los temas sensibles</vt:lpstr>
      <vt:lpstr>7. Ahorren dinero</vt:lpstr>
      <vt:lpstr>8 8. Busquen un mentor  </vt:lpstr>
      <vt:lpstr>Presentación de PowerPoint</vt:lpstr>
      <vt:lpstr>9. Conocer la familia de tu pareja</vt:lpstr>
      <vt:lpstr>10. Tener expectativas claras</vt:lpstr>
      <vt:lpstr>Conclusión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10 MANDAMIENTOS DEL NOVIAZGO CRISTIANO</dc:title>
  <dc:creator>FAMILIA FIERRO CH</dc:creator>
  <cp:lastModifiedBy>FAMILIA FIERRO CH</cp:lastModifiedBy>
  <cp:revision>113</cp:revision>
  <dcterms:created xsi:type="dcterms:W3CDTF">2014-11-20T22:35:39Z</dcterms:created>
  <dcterms:modified xsi:type="dcterms:W3CDTF">2014-11-23T01:49:06Z</dcterms:modified>
</cp:coreProperties>
</file>